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adda64d6d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5adda64d6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adda64d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We are the DNL consulting Firm, and we would like to showcase the project we have undertook on behalf of World Travel Insurnases , in order to develop a Classification model that will skyrocket the insurance company’s revenue.</a:t>
            </a:r>
            <a:endParaRPr/>
          </a:p>
        </p:txBody>
      </p:sp>
      <p:sp>
        <p:nvSpPr>
          <p:cNvPr id="74" name="Google Shape;74;g25adda64d6d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adda64d6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g25adda64d6d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adda64d6d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5adda64d6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adda64d6d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5adda64d6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adda64d6d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5adda64d6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adda64d6d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5adda64d6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adda64d6d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25adda64d6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TN = means that we don't spend money on people that may be liabilities (που δεν πρέπει να ασφαλιστούν γιατί μπορεί να φέρουν ζημιά)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FP = means that our makes very few mistakes, on granting insurance on those that constitute liabilities. Than mean with this model very few money goes to waste.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adda64d6d_0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25adda64d6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606392" y="1682871"/>
            <a:ext cx="3371100" cy="85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37150" lIns="137150" spcFirstLastPara="1" rIns="137150" wrap="square" tIns="13715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  <a:defRPr sz="1700">
                <a:solidFill>
                  <a:srgbClr val="262626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4571999" y="0"/>
            <a:ext cx="45765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836676" y="2662438"/>
            <a:ext cx="2846100" cy="1645500"/>
          </a:xfrm>
          <a:prstGeom prst="rect">
            <a:avLst/>
          </a:prstGeom>
          <a:noFill/>
          <a:ln>
            <a:noFill/>
          </a:ln>
        </p:spPr>
        <p:txBody>
          <a:bodyPr anchorCtr="1" anchor="t" bIns="34275" lIns="68575" spcFirstLastPara="1" rIns="68575" wrap="square" tIns="34275">
            <a:norm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6pPr>
            <a:lvl7pPr indent="-2286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7pPr>
            <a:lvl8pPr indent="-2286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8pPr>
            <a:lvl9pPr indent="-2286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603504" y="4677156"/>
            <a:ext cx="38436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7" name="Google Shape;57;p13"/>
          <p:cNvSpPr/>
          <p:nvPr>
            <p:ph idx="12" type="sldNum"/>
          </p:nvPr>
        </p:nvSpPr>
        <p:spPr>
          <a:xfrm>
            <a:off x="8069192" y="4663440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673352" y="1978533"/>
            <a:ext cx="57975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5866072" y="4679112"/>
            <a:ext cx="20652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1200150" y="4677156"/>
            <a:ext cx="44259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3" name="Google Shape;63;p14"/>
          <p:cNvSpPr/>
          <p:nvPr>
            <p:ph idx="12" type="sldNum"/>
          </p:nvPr>
        </p:nvSpPr>
        <p:spPr>
          <a:xfrm>
            <a:off x="8069192" y="4663440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datasets/tejashvi14/travel-insurance-prediction-dat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4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225" y="4433475"/>
            <a:ext cx="1294100" cy="9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48600" y="264175"/>
            <a:ext cx="5548200" cy="644100"/>
          </a:xfrm>
          <a:prstGeom prst="rect">
            <a:avLst/>
          </a:prstGeom>
          <a:solidFill>
            <a:srgbClr val="FFFFFF"/>
          </a:solidFill>
          <a:ln cap="sq" cmpd="sng" w="381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Data in service of helping people</a:t>
            </a:r>
            <a:endParaRPr sz="26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077450" y="1766800"/>
            <a:ext cx="3851100" cy="555000"/>
          </a:xfrm>
          <a:prstGeom prst="rect">
            <a:avLst/>
          </a:prstGeom>
          <a:solidFill>
            <a:srgbClr val="FFFFFF"/>
          </a:solidFill>
          <a:ln cap="sq" cmpd="sng" w="381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Finding out who needs help the most through Clustering methods</a:t>
            </a:r>
            <a:endParaRPr b="1" sz="1600">
              <a:solidFill>
                <a:srgbClr val="26262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ank you / Obrigada – LUCIANA PAQUET | Translator / Tradutora" id="159" name="Google Shape;15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625" y="537254"/>
            <a:ext cx="6171117" cy="3479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4"/>
          <p:cNvSpPr/>
          <p:nvPr>
            <p:ph idx="12" type="sldNum"/>
          </p:nvPr>
        </p:nvSpPr>
        <p:spPr>
          <a:xfrm>
            <a:off x="8801848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" y="4016269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>
            <p:ph idx="12" type="sldNum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22725" y="0"/>
            <a:ext cx="909855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4000"/>
              </a:srgbClr>
            </a:outerShdw>
          </a:effectLst>
        </p:spPr>
      </p:pic>
      <p:sp>
        <p:nvSpPr>
          <p:cNvPr id="78" name="Google Shape;78;p16"/>
          <p:cNvSpPr txBox="1"/>
          <p:nvPr/>
        </p:nvSpPr>
        <p:spPr>
          <a:xfrm>
            <a:off x="368119" y="2211656"/>
            <a:ext cx="34518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b="0" i="0" lang="en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Who are we?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b="0" i="0" lang="en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Goal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b="0" i="0" lang="en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Analysis 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Predictive system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Gill Sans"/>
              <a:buAutoNum type="arabicPeriod"/>
            </a:pPr>
            <a:r>
              <a:rPr lang="en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Conclusion</a:t>
            </a:r>
            <a:endParaRPr b="0" i="0" sz="2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5296067" y="192771"/>
            <a:ext cx="3371100" cy="85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37150" lIns="137150" spcFirstLastPara="1" rIns="137150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700"/>
              <a:buFont typeface="Gill Sans"/>
              <a:buNone/>
            </a:pPr>
            <a:r>
              <a:rPr lang="en"/>
              <a:t>AGENDA</a:t>
            </a:r>
            <a:br>
              <a:rPr lang="en"/>
            </a:br>
            <a:r>
              <a:rPr lang="en"/>
              <a:t>TOPICS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6" y="4332169"/>
            <a:ext cx="1197131" cy="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>
            <p:ph idx="12" type="sldNum"/>
          </p:nvPr>
        </p:nvSpPr>
        <p:spPr>
          <a:xfrm>
            <a:off x="8809310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-222919"/>
            <a:ext cx="9144002" cy="536641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1960790" y="552070"/>
            <a:ext cx="5797500" cy="891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1. Who we are?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639881" y="2308538"/>
            <a:ext cx="3363300" cy="1415100"/>
          </a:xfrm>
          <a:prstGeom prst="rect">
            <a:avLst/>
          </a:prstGeom>
          <a:solidFill>
            <a:srgbClr val="F2F2F2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/>
              <a:t>DNL Consulting Co.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Dimitrios Thymioudis, Data Scientist</a:t>
            </a:r>
            <a:endParaRPr sz="1500"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Nikolaos Christoforou, Data Scientist</a:t>
            </a:r>
            <a:endParaRPr sz="1500">
              <a:solidFill>
                <a:schemeClr val="dk1"/>
              </a:solidFill>
            </a:endParaRPr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 sz="1500">
                <a:solidFill>
                  <a:schemeClr val="dk1"/>
                </a:solidFill>
              </a:rPr>
              <a:t>Leonidas Bourikas, Data Scientist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5" y="4028306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2. Goal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603731" y="3561411"/>
            <a:ext cx="52350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DNL Consulting Co.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Prediction of the customers interested to buy the new travel insurance package.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603731" y="2080875"/>
            <a:ext cx="45372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b="1" lang="en"/>
              <a:t>World Travel Insurances, Ltd</a:t>
            </a:r>
            <a:endParaRPr b="1"/>
          </a:p>
          <a:p>
            <a:pPr indent="-233997" lvl="0" marL="342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A Tour &amp; Travels Company offering a new travel insurance package to their customers. They want us to identify which customers would be interested in purchasing the package based on their database history.</a:t>
            </a:r>
            <a:endParaRPr/>
          </a:p>
        </p:txBody>
      </p:sp>
      <p:sp>
        <p:nvSpPr>
          <p:cNvPr id="97" name="Google Shape;97;p18"/>
          <p:cNvSpPr/>
          <p:nvPr>
            <p:ph idx="12" type="sldNum"/>
          </p:nvPr>
        </p:nvSpPr>
        <p:spPr>
          <a:xfrm>
            <a:off x="8786885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631" y="1962450"/>
            <a:ext cx="1053882" cy="101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1494" y="3561413"/>
            <a:ext cx="1493475" cy="10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0" y="4043100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19" y="0"/>
            <a:ext cx="9144020" cy="51435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0000">
                <a:alpha val="60000"/>
              </a:srgbClr>
            </a:outerShdw>
          </a:effectLst>
        </p:spPr>
      </p:pic>
      <p:sp>
        <p:nvSpPr>
          <p:cNvPr id="106" name="Google Shape;106;p19"/>
          <p:cNvSpPr txBox="1"/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chemeClr val="dk1"/>
                </a:solidFill>
              </a:rPr>
              <a:t>3. Analysis (1/3) - Data Source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2597306" y="3917344"/>
            <a:ext cx="51480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b="1" lang="en"/>
              <a:t>DataSource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lang="en"/>
              <a:t>Open data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https://www.kaggle.com/datasets/tejashvi14/travel-insurance-prediction-data</a:t>
            </a:r>
            <a:r>
              <a:rPr lang="en"/>
              <a:t> </a:t>
            </a:r>
            <a:endParaRPr/>
          </a:p>
        </p:txBody>
      </p:sp>
      <p:pic>
        <p:nvPicPr>
          <p:cNvPr descr="10 Tips to Get Started with Kaggle" id="108" name="Google Shape;1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4019" y="4387298"/>
            <a:ext cx="1007805" cy="56638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>
            <p:ph idx="12" type="sldNum"/>
          </p:nvPr>
        </p:nvSpPr>
        <p:spPr>
          <a:xfrm>
            <a:off x="8801848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2531" y="2257367"/>
            <a:ext cx="7398992" cy="1176356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95275">
              <a:srgbClr val="000000">
                <a:alpha val="60000"/>
              </a:srgbClr>
            </a:outerShdw>
          </a:effectLst>
        </p:spPr>
      </p:pic>
      <p:pic>
        <p:nvPicPr>
          <p:cNvPr id="111" name="Google Shape;11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88" y="4035956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5412332" y="233344"/>
            <a:ext cx="3336600" cy="14472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chemeClr val="dk1"/>
                </a:solidFill>
              </a:rPr>
              <a:t>3. Analysis (2/3) - Feature Correlations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5260444" y="2923182"/>
            <a:ext cx="34470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/>
              <a:t>Insights:</a:t>
            </a:r>
            <a:endParaRPr b="1"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Not significant Correlations between the data features.</a:t>
            </a:r>
            <a:endParaRPr/>
          </a:p>
        </p:txBody>
      </p:sp>
      <p:pic>
        <p:nvPicPr>
          <p:cNvPr descr="ΘΕΡΜΟΚΟΙΤΙΔΑ ΕΠΙΧΕΙΡΗΣΕΩΝ ΑΘΗΝΑΣ"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1" y="4076125"/>
            <a:ext cx="1757362" cy="9387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>
            <p:ph idx="12" type="sldNum"/>
          </p:nvPr>
        </p:nvSpPr>
        <p:spPr>
          <a:xfrm>
            <a:off x="8788798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9891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5" y="4240331"/>
            <a:ext cx="109552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1673352" y="723519"/>
            <a:ext cx="5797500" cy="8916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2400">
                <a:solidFill>
                  <a:schemeClr val="dk1"/>
                </a:solidFill>
              </a:rPr>
              <a:t>3. Analysis (3/3) - Feature distributions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ΘΕΡΜΟΚΟΙΤΙΔΑ ΕΠΙΧΕΙΡΗΣΕΩΝ ΑΘΗΝΑΣ" id="127" name="Google Shape;12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1" y="4076125"/>
            <a:ext cx="1757362" cy="938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>
            <p:ph idx="12" type="sldNum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" y="1663313"/>
            <a:ext cx="6094610" cy="3434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6284044" y="2260388"/>
            <a:ext cx="2492400" cy="26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rPr b="1" lang="en"/>
              <a:t>Insights:</a:t>
            </a:r>
            <a:endParaRPr b="1"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Except of Age, Family Members, and Annual Income, the features are [0,1].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Annual Income and Family Members have normalized  distribution.</a:t>
            </a:r>
            <a:endParaRPr/>
          </a:p>
          <a:p>
            <a:pPr indent="-240665" lvl="0" marL="342900" rtl="0" algn="l"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lang="en"/>
              <a:t>Most cases are not choosing Travel Insurance (~50%)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3" y="53569"/>
            <a:ext cx="1493475" cy="8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146775" y="163762"/>
            <a:ext cx="4376400" cy="4818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2400">
                <a:solidFill>
                  <a:schemeClr val="dk1"/>
                </a:solidFill>
              </a:rPr>
              <a:t>4. Predictive System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/>
          <p:nvPr>
            <p:ph idx="12" type="sldNum"/>
          </p:nvPr>
        </p:nvSpPr>
        <p:spPr>
          <a:xfrm>
            <a:off x="8824273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227063" y="1193569"/>
            <a:ext cx="46605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None/>
            </a:pPr>
            <a:r>
              <a:rPr lang="en" sz="1500" u="sng"/>
              <a:t>Predicted Model:</a:t>
            </a:r>
            <a:endParaRPr sz="1500" u="sng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77777"/>
              <a:buNone/>
            </a:pPr>
            <a:r>
              <a:t/>
            </a:r>
            <a:endParaRPr/>
          </a:p>
          <a:p>
            <a:pPr indent="-24733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Supervised Learning: Random Forest Classification Model</a:t>
            </a:r>
            <a:endParaRPr/>
          </a:p>
          <a:p>
            <a:pPr indent="-247332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Training with the given data according to a client base provided by Insurance Company.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812" y="355180"/>
            <a:ext cx="3622463" cy="27688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4763213" y="3271181"/>
            <a:ext cx="41904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 sz="1200"/>
              <a:t>True Positive: </a:t>
            </a:r>
            <a:r>
              <a:rPr lang="en" sz="1200"/>
              <a:t>People correctly insured. </a:t>
            </a:r>
            <a:endParaRPr sz="12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 sz="1200"/>
              <a:t>True Negative* :</a:t>
            </a:r>
            <a:r>
              <a:rPr lang="en" sz="1200"/>
              <a:t> People correctly excluded by the model. </a:t>
            </a:r>
            <a:endParaRPr sz="1200"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 sz="1200"/>
              <a:t>False Positive** : </a:t>
            </a:r>
            <a:r>
              <a:rPr lang="en" sz="1200"/>
              <a:t>People insured incorrectly. </a:t>
            </a:r>
            <a:endParaRPr sz="1200"/>
          </a:p>
          <a:p>
            <a:pPr indent="-2413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b="1" lang="en" sz="1200"/>
              <a:t>False Negative: </a:t>
            </a:r>
            <a:r>
              <a:rPr lang="en" sz="1200"/>
              <a:t>People excluded incorrectly.</a:t>
            </a:r>
            <a:endParaRPr b="1" sz="1200"/>
          </a:p>
        </p:txBody>
      </p:sp>
      <p:sp>
        <p:nvSpPr>
          <p:cNvPr id="141" name="Google Shape;141;p22"/>
          <p:cNvSpPr txBox="1"/>
          <p:nvPr/>
        </p:nvSpPr>
        <p:spPr>
          <a:xfrm>
            <a:off x="282300" y="2648288"/>
            <a:ext cx="3668100" cy="1123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precision    recall  f1-score   support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0       0.82      0.96      0.88       328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1       0.88      0.59      0.70       169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accuracy                           0.83       497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macro avg       0.85      0.77      0.79       497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weighted avg       0.84      0.83      0.82       497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2195934" y="4368488"/>
            <a:ext cx="6304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*TN = means that we don't spend money on people that may be liabilities (people that may introduce damage to business are correctly excluded)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**FP = means that our makes very few mistakes, on granting insurance on those that constitute liabilities. Than means with this model very few money goes to waste.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06" y="4043625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s of the survey in Social Economy and Entrepreneurship in Greece" id="148" name="Google Shape;148;p23"/>
          <p:cNvPicPr preferRelativeResize="0"/>
          <p:nvPr/>
        </p:nvPicPr>
        <p:blipFill rotWithShape="1">
          <a:blip r:embed="rId3">
            <a:alphaModFix amt="16000"/>
          </a:blip>
          <a:srcRect b="11457" l="0" r="0" t="0"/>
          <a:stretch/>
        </p:blipFill>
        <p:spPr>
          <a:xfrm>
            <a:off x="27619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99230" y="88347"/>
            <a:ext cx="2594700" cy="4461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37150" lIns="137150" spcFirstLastPara="1" rIns="137150" wrap="square" tIns="13715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50000"/>
              <a:buNone/>
            </a:pPr>
            <a:r>
              <a:rPr lang="en"/>
              <a:t>4. Conclusion</a:t>
            </a:r>
            <a:endParaRPr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161344" y="1393800"/>
            <a:ext cx="38166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None/>
            </a:pPr>
            <a:r>
              <a:rPr b="1" lang="en" sz="1500" u="sng"/>
              <a:t>We conclude:</a:t>
            </a:r>
            <a:endParaRPr b="1" sz="1500" u="sng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93333"/>
              <a:buNone/>
            </a:pPr>
            <a:r>
              <a:t/>
            </a:r>
            <a:endParaRPr sz="1500" u="sng"/>
          </a:p>
          <a:p>
            <a:pPr indent="-22066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en"/>
              <a:t>Low false positive</a:t>
            </a:r>
            <a:r>
              <a:rPr lang="en"/>
              <a:t> = Low money loss for the Company</a:t>
            </a:r>
            <a:endParaRPr/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066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en"/>
              <a:t>High True Negative</a:t>
            </a:r>
            <a:r>
              <a:rPr lang="en"/>
              <a:t> = people that may introduce damage to business are correctly excluded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0662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•"/>
            </a:pPr>
            <a:r>
              <a:rPr b="1" lang="en"/>
              <a:t>People most likely to buy</a:t>
            </a:r>
            <a:r>
              <a:rPr lang="en"/>
              <a:t> travel insurance are those with higher income</a:t>
            </a:r>
            <a:endParaRPr/>
          </a:p>
        </p:txBody>
      </p:sp>
      <p:sp>
        <p:nvSpPr>
          <p:cNvPr id="151" name="Google Shape;151;p23"/>
          <p:cNvSpPr/>
          <p:nvPr>
            <p:ph idx="12" type="sldNum"/>
          </p:nvPr>
        </p:nvSpPr>
        <p:spPr>
          <a:xfrm>
            <a:off x="8816792" y="4740634"/>
            <a:ext cx="274200" cy="274200"/>
          </a:xfrm>
          <a:prstGeom prst="ellipse">
            <a:avLst/>
          </a:prstGeom>
          <a:solidFill>
            <a:srgbClr val="1D1D1D">
              <a:alpha val="69410"/>
            </a:srgbClr>
          </a:solidFill>
          <a:ln>
            <a:noFill/>
          </a:ln>
        </p:spPr>
        <p:txBody>
          <a:bodyPr anchorCtr="0" anchor="ctr" bIns="34275" lIns="13700" spcFirstLastPara="1" rIns="13700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5052084" y="876000"/>
            <a:ext cx="403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Factors that affect the result mostly:</a:t>
            </a:r>
            <a:endParaRPr b="1" sz="11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719" y="1299638"/>
            <a:ext cx="4726350" cy="280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5" y="4028306"/>
            <a:ext cx="1493475" cy="1061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